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840" r:id="rId4"/>
    <p:sldMasterId id="2147484855" r:id="rId5"/>
    <p:sldMasterId id="2147484845" r:id="rId6"/>
  </p:sldMasterIdLst>
  <p:notesMasterIdLst>
    <p:notesMasterId r:id="rId26"/>
  </p:notesMasterIdLst>
  <p:handoutMasterIdLst>
    <p:handoutMasterId r:id="rId27"/>
  </p:handoutMasterIdLst>
  <p:sldIdLst>
    <p:sldId id="406" r:id="rId7"/>
    <p:sldId id="414" r:id="rId8"/>
    <p:sldId id="407" r:id="rId9"/>
    <p:sldId id="419" r:id="rId10"/>
    <p:sldId id="425" r:id="rId11"/>
    <p:sldId id="409" r:id="rId12"/>
    <p:sldId id="415" r:id="rId13"/>
    <p:sldId id="408" r:id="rId14"/>
    <p:sldId id="410" r:id="rId15"/>
    <p:sldId id="411" r:id="rId16"/>
    <p:sldId id="418" r:id="rId17"/>
    <p:sldId id="412" r:id="rId18"/>
    <p:sldId id="417" r:id="rId19"/>
    <p:sldId id="416" r:id="rId20"/>
    <p:sldId id="423" r:id="rId21"/>
    <p:sldId id="424" r:id="rId22"/>
    <p:sldId id="413" r:id="rId23"/>
    <p:sldId id="422" r:id="rId24"/>
    <p:sldId id="405" r:id="rId25"/>
  </p:sldIdLst>
  <p:sldSz cx="9144000" cy="5143500" type="screen16x9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5pPr>
    <a:lvl6pPr marL="17145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6pPr>
    <a:lvl7pPr marL="20574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7pPr>
    <a:lvl8pPr marL="24003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8pPr>
    <a:lvl9pPr marL="27432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6BE"/>
    <a:srgbClr val="019FDE"/>
    <a:srgbClr val="FF0000"/>
    <a:srgbClr val="1B3D6C"/>
    <a:srgbClr val="C2D9FA"/>
    <a:srgbClr val="0B3A7F"/>
    <a:srgbClr val="E98B01"/>
    <a:srgbClr val="1380DC"/>
    <a:srgbClr val="4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8400" autoAdjust="0"/>
  </p:normalViewPr>
  <p:slideViewPr>
    <p:cSldViewPr snapToGrid="0">
      <p:cViewPr varScale="1">
        <p:scale>
          <a:sx n="211" d="100"/>
          <a:sy n="211" d="100"/>
        </p:scale>
        <p:origin x="2892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79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9301CC6A-B4E8-405F-AE79-859651258FE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23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02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711" y="4416426"/>
            <a:ext cx="5028579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79" y="8831264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B7B05DEF-6DE7-4BF9-8DBB-FF904A788E5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80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ACD100-AA70-4635-9391-08174F38D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830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 hasCustomPrompt="1"/>
          </p:nvPr>
        </p:nvSpPr>
        <p:spPr>
          <a:xfrm>
            <a:off x="685800" y="1215189"/>
            <a:ext cx="7785100" cy="1099386"/>
          </a:xfrm>
          <a:prstGeom prst="rect">
            <a:avLst/>
          </a:prstGeom>
        </p:spPr>
        <p:txBody>
          <a:bodyPr vert="horz" lIns="0" rIns="0" bIns="0" anchor="b" anchorCtr="0"/>
          <a:lstStyle>
            <a:lvl1pPr marL="0" algn="l" defTabSz="342900" rtl="0" eaLnBrk="1" latinLnBrk="0" hangingPunct="1">
              <a:spcBef>
                <a:spcPct val="0"/>
              </a:spcBef>
              <a:buNone/>
              <a:defRPr lang="de-DE" sz="2400" b="0" i="0" kern="1200" dirty="0">
                <a:solidFill>
                  <a:srgbClr val="08A3E8"/>
                </a:solidFill>
                <a:latin typeface="Open Sans"/>
                <a:ea typeface="Malgun Gothic Semilight" panose="020B0502040204020203" pitchFamily="34" charset="-128"/>
                <a:cs typeface="Malgun Gothic Semilight" panose="020B0502040204020203" pitchFamily="34" charset="-128"/>
              </a:defRPr>
            </a:lvl1pPr>
          </a:lstStyle>
          <a:p>
            <a:r>
              <a:rPr lang="de-DE" dirty="0"/>
              <a:t>PAPER TITLE </a:t>
            </a:r>
            <a:br>
              <a:rPr lang="de-DE" dirty="0"/>
            </a:br>
            <a:r>
              <a:rPr lang="de-DE" dirty="0"/>
              <a:t>ICAS PAPER No.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514599"/>
            <a:ext cx="7785100" cy="1245269"/>
          </a:xfrm>
          <a:prstGeom prst="rect">
            <a:avLst/>
          </a:prstGeom>
        </p:spPr>
        <p:txBody>
          <a:bodyPr vert="horz" lIns="0" rIns="0" bIns="0"/>
          <a:lstStyle>
            <a:lvl1pPr marL="0" indent="0" algn="l" defTabSz="342900" rtl="0" eaLnBrk="1" latinLnBrk="0" hangingPunct="1">
              <a:spcBef>
                <a:spcPct val="20000"/>
              </a:spcBef>
              <a:buFont typeface="Arial"/>
              <a:buNone/>
              <a:defRPr lang="de-DE" sz="1500" b="0" i="0" kern="1200" dirty="0" smtClean="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342900" rtl="0" eaLnBrk="1" latinLnBrk="0" hangingPunct="1">
              <a:spcBef>
                <a:spcPct val="20000"/>
              </a:spcBef>
              <a:buFont typeface="Arial"/>
              <a:buNone/>
              <a:defRPr lang="de-DE" sz="1500" b="0" i="0" kern="1200" dirty="0" smtClean="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0" indent="0" algn="l" defTabSz="342900" rtl="0" eaLnBrk="1" latinLnBrk="0" hangingPunct="1">
              <a:spcBef>
                <a:spcPct val="20000"/>
              </a:spcBef>
              <a:buFont typeface="Arial"/>
              <a:buNone/>
              <a:defRPr lang="de-DE" sz="1500" b="0" i="0" kern="1200" dirty="0" smtClean="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0" indent="0" algn="l" defTabSz="342900" rtl="0" eaLnBrk="1" latinLnBrk="0" hangingPunct="1">
              <a:spcBef>
                <a:spcPct val="20000"/>
              </a:spcBef>
              <a:buFont typeface="Arial"/>
              <a:buNone/>
              <a:defRPr lang="de-DE" sz="1500" b="0" i="0" kern="1200" dirty="0" smtClean="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0" indent="0" algn="l" defTabSz="342900" rtl="0" eaLnBrk="1" latinLnBrk="0" hangingPunct="1">
              <a:spcBef>
                <a:spcPct val="20000"/>
              </a:spcBef>
              <a:buFont typeface="Arial"/>
              <a:buNone/>
              <a:defRPr lang="de-DE" sz="1500" b="0" i="0" kern="1200" dirty="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</a:lstStyle>
          <a:p>
            <a:pPr lvl="0"/>
            <a:r>
              <a:rPr lang="de-DE" dirty="0"/>
              <a:t>Authors</a:t>
            </a:r>
          </a:p>
          <a:p>
            <a:pPr lvl="0"/>
            <a:r>
              <a:rPr lang="de-DE" dirty="0"/>
              <a:t>Company/Organization</a:t>
            </a:r>
          </a:p>
        </p:txBody>
      </p:sp>
    </p:spTree>
    <p:extLst>
      <p:ext uri="{BB962C8B-B14F-4D97-AF65-F5344CB8AC3E}">
        <p14:creationId xmlns:p14="http://schemas.microsoft.com/office/powerpoint/2010/main" val="278849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 hasCustomPrompt="1"/>
          </p:nvPr>
        </p:nvSpPr>
        <p:spPr>
          <a:xfrm>
            <a:off x="685800" y="2725152"/>
            <a:ext cx="7785100" cy="1099386"/>
          </a:xfrm>
          <a:prstGeom prst="rect">
            <a:avLst/>
          </a:prstGeom>
        </p:spPr>
        <p:txBody>
          <a:bodyPr vert="horz" lIns="0" rIns="0" bIns="0" anchor="b" anchorCtr="0"/>
          <a:lstStyle>
            <a:lvl1pPr marL="0" algn="l" defTabSz="342900" rtl="0" eaLnBrk="1" latinLnBrk="0" hangingPunct="1">
              <a:spcBef>
                <a:spcPct val="0"/>
              </a:spcBef>
              <a:buNone/>
              <a:defRPr lang="de-DE" sz="2400" b="0" i="0" kern="1200" dirty="0">
                <a:solidFill>
                  <a:srgbClr val="08A3E8"/>
                </a:solidFill>
                <a:latin typeface="Open Sans"/>
                <a:ea typeface="Malgun Gothic Semilight" panose="020B0502040204020203" pitchFamily="34" charset="-128"/>
                <a:cs typeface="Malgun Gothic Semilight" panose="020B0502040204020203" pitchFamily="34" charset="-128"/>
              </a:defRPr>
            </a:lvl1pPr>
          </a:lstStyle>
          <a:p>
            <a:r>
              <a:rPr lang="de-DE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378912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rt and/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6">
            <a:extLst>
              <a:ext uri="{FF2B5EF4-FFF2-40B4-BE49-F238E27FC236}">
                <a16:creationId xmlns:a16="http://schemas.microsoft.com/office/drawing/2014/main" id="{93474A79-B339-4F47-B97F-33830BB76A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1579022" y="-16036"/>
            <a:ext cx="5985955" cy="5159536"/>
          </a:xfrm>
          <a:prstGeom prst="rect">
            <a:avLst/>
          </a:prstGeom>
          <a:noFill/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212CFEFE-3397-5785-4146-1574EB39C7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867" y="4527274"/>
            <a:ext cx="3081133" cy="61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243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802418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282240"/>
            <a:ext cx="4040188" cy="331238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802418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282240"/>
            <a:ext cx="4041775" cy="331238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579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08384"/>
            <a:ext cx="4038600" cy="368623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08384"/>
            <a:ext cx="4038600" cy="368623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232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ACD100-AA70-4635-9391-08174F38D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29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ACD100-AA70-4635-9391-08174F38D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004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ACD100-AA70-4635-9391-08174F38D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602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802418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282240"/>
            <a:ext cx="4040188" cy="331238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802418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Subtitle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282240"/>
            <a:ext cx="4041775" cy="331238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028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08384"/>
            <a:ext cx="4038600" cy="368623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08384"/>
            <a:ext cx="4038600" cy="368623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255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SLIDE TITLE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ACD100-AA70-4635-9391-08174F38D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4905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/>
          <p:cNvCxnSpPr>
            <a:cxnSpLocks/>
          </p:cNvCxnSpPr>
          <p:nvPr/>
        </p:nvCxnSpPr>
        <p:spPr>
          <a:xfrm>
            <a:off x="0" y="580893"/>
            <a:ext cx="9144000" cy="0"/>
          </a:xfrm>
          <a:prstGeom prst="line">
            <a:avLst/>
          </a:prstGeom>
          <a:ln w="6350">
            <a:solidFill>
              <a:srgbClr val="0086B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0913"/>
            <a:ext cx="8229600" cy="534392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de-DE" dirty="0"/>
              <a:t>SLIDE TITLE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908386"/>
            <a:ext cx="8229600" cy="3686237"/>
          </a:xfrm>
          <a:prstGeom prst="rect">
            <a:avLst/>
          </a:prstGeom>
        </p:spPr>
        <p:txBody>
          <a:bodyPr vert="horz" lIns="0" tIns="45720" rIns="9144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20E44FF-16D2-1856-E4D0-152D3C7B7229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5436"/>
            <a:ext cx="2340321" cy="4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0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41" r:id="rId1"/>
    <p:sldLayoutId id="2147484843" r:id="rId2"/>
    <p:sldLayoutId id="2147484842" r:id="rId3"/>
    <p:sldLayoutId id="2147484852" r:id="rId4"/>
    <p:sldLayoutId id="2147484853" r:id="rId5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lang="de-DE" sz="2400" b="0" i="0" kern="1200" dirty="0">
          <a:solidFill>
            <a:srgbClr val="08A3E8"/>
          </a:solidFill>
          <a:latin typeface="Open Sans"/>
          <a:ea typeface="Malgun Gothic Semilight" panose="020B0502040204020203" pitchFamily="34" charset="-128"/>
          <a:cs typeface="Malgun Gothic Semilight" panose="020B0502040204020203" pitchFamily="34" charset="-128"/>
        </a:defRPr>
      </a:lvl1pPr>
    </p:titleStyle>
    <p:bodyStyle>
      <a:lvl1pPr marL="257175" indent="-257175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557213" indent="-214313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857250" indent="-171450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200150" indent="-171450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1543050" indent="-171450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/>
          <p:cNvCxnSpPr>
            <a:cxnSpLocks/>
          </p:cNvCxnSpPr>
          <p:nvPr/>
        </p:nvCxnSpPr>
        <p:spPr>
          <a:xfrm>
            <a:off x="0" y="580893"/>
            <a:ext cx="9144000" cy="0"/>
          </a:xfrm>
          <a:prstGeom prst="line">
            <a:avLst/>
          </a:prstGeom>
          <a:ln w="6350">
            <a:solidFill>
              <a:srgbClr val="0086B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0913"/>
            <a:ext cx="8229600" cy="534392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de-DE" dirty="0"/>
              <a:t>SLIDE TITLE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908386"/>
            <a:ext cx="8229600" cy="3686237"/>
          </a:xfrm>
          <a:prstGeom prst="rect">
            <a:avLst/>
          </a:prstGeom>
        </p:spPr>
        <p:txBody>
          <a:bodyPr vert="horz" lIns="0" tIns="45720" rIns="9144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B100-9989-F34E-92F9-CB4946CF0D6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139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56" r:id="rId1"/>
    <p:sldLayoutId id="2147484857" r:id="rId2"/>
    <p:sldLayoutId id="2147484858" r:id="rId3"/>
    <p:sldLayoutId id="2147484859" r:id="rId4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lang="de-DE" sz="2400" b="0" i="0" kern="1200" dirty="0">
          <a:solidFill>
            <a:srgbClr val="08A3E8"/>
          </a:solidFill>
          <a:latin typeface="Open Sans"/>
          <a:ea typeface="Malgun Gothic Semilight" panose="020B0502040204020203" pitchFamily="34" charset="-128"/>
          <a:cs typeface="Malgun Gothic Semilight" panose="020B0502040204020203" pitchFamily="34" charset="-128"/>
        </a:defRPr>
      </a:lvl1pPr>
    </p:titleStyle>
    <p:bodyStyle>
      <a:lvl1pPr marL="257175" indent="-257175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557213" indent="-214313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857250" indent="-171450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200150" indent="-171450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1543050" indent="-171450" algn="l" defTabSz="342900" rtl="0" eaLnBrk="1" latinLnBrk="0" hangingPunct="1">
        <a:lnSpc>
          <a:spcPct val="150000"/>
        </a:lnSpc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6">
            <a:extLst>
              <a:ext uri="{FF2B5EF4-FFF2-40B4-BE49-F238E27FC236}">
                <a16:creationId xmlns:a16="http://schemas.microsoft.com/office/drawing/2014/main" id="{3FC1F24A-E6E0-4405-91D4-08C18328979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10000"/>
          </a:blip>
          <a:stretch>
            <a:fillRect/>
          </a:stretch>
        </p:blipFill>
        <p:spPr>
          <a:xfrm>
            <a:off x="1579022" y="38284"/>
            <a:ext cx="5985955" cy="5159536"/>
          </a:xfrm>
          <a:prstGeom prst="rect">
            <a:avLst/>
          </a:prstGeom>
          <a:noFill/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3EC852B5-35FF-19C8-EFBD-04567A14CD7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525" y="4568606"/>
            <a:ext cx="2874475" cy="57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33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46" r:id="rId1"/>
    <p:sldLayoutId id="2147484854" r:id="rId2"/>
    <p:sldLayoutId id="2147484851" r:id="rId3"/>
  </p:sldLayoutIdLst>
  <p:hf hdr="0" ftr="0" dt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n-us/office/record-a-slide-show-with-narration-and-slide-timings-0b9502c6-5f6c-40ae-b1e7-e47d8741161c?ui=en-us&amp;rs=en-us&amp;ad=us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EDD74-02E3-494C-990B-F208903A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[PAPER TITLE]</a:t>
            </a:r>
            <a:br>
              <a:rPr lang="en-US" dirty="0"/>
            </a:br>
            <a:r>
              <a:rPr lang="en-US" dirty="0"/>
              <a:t>ICAS PAPER 2026_[1234]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876742-F736-4563-A0B7-8323F46C0B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de-DE" dirty="0"/>
              <a:t>Author(s)</a:t>
            </a:r>
          </a:p>
          <a:p>
            <a:pPr lvl="0"/>
            <a:r>
              <a:rPr lang="de-DE" dirty="0"/>
              <a:t>Company/</a:t>
            </a:r>
            <a:r>
              <a:rPr lang="de-DE" dirty="0" err="1"/>
              <a:t>Organization</a:t>
            </a:r>
            <a:endParaRPr lang="de-DE" dirty="0"/>
          </a:p>
          <a:p>
            <a:pPr lvl="0"/>
            <a:endParaRPr lang="de-D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66FE28-7811-449D-8AEC-B47B72C9A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8678" y="198871"/>
            <a:ext cx="2081848" cy="18326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899953E-46F1-4A15-9A9A-16333A347D76}"/>
              </a:ext>
            </a:extLst>
          </p:cNvPr>
          <p:cNvSpPr txBox="1"/>
          <p:nvPr/>
        </p:nvSpPr>
        <p:spPr>
          <a:xfrm rot="19930231">
            <a:off x="4143178" y="2228761"/>
            <a:ext cx="2833969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You MUST follow this format for your title slide!</a:t>
            </a:r>
            <a:br>
              <a:rPr lang="en-GB" dirty="0">
                <a:solidFill>
                  <a:srgbClr val="C00000"/>
                </a:solidFill>
              </a:rPr>
            </a:br>
            <a:r>
              <a:rPr lang="en-GB" dirty="0"/>
              <a:t>(But you can delete </a:t>
            </a:r>
            <a:br>
              <a:rPr lang="en-GB" dirty="0"/>
            </a:br>
            <a:r>
              <a:rPr lang="en-GB" dirty="0"/>
              <a:t>this text box.)</a:t>
            </a:r>
          </a:p>
        </p:txBody>
      </p:sp>
    </p:spTree>
    <p:extLst>
      <p:ext uri="{BB962C8B-B14F-4D97-AF65-F5344CB8AC3E}">
        <p14:creationId xmlns:p14="http://schemas.microsoft.com/office/powerpoint/2010/main" val="1179147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5600-C19C-4ACA-B870-536F289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SLIDES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0D36-0236-499E-9F75-9B4FB7F9F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figures and pictures to clarify and amplify key messages. </a:t>
            </a:r>
          </a:p>
          <a:p>
            <a:pPr lvl="1"/>
            <a:r>
              <a:rPr lang="en-US" dirty="0"/>
              <a:t>For figures, make sure the axes are properly labeled (with units as relevant) and use a legend when relevant.</a:t>
            </a:r>
          </a:p>
          <a:p>
            <a:pPr lvl="1"/>
            <a:r>
              <a:rPr lang="en-US" dirty="0"/>
              <a:t>Figures need to be self-explanatory and readable (increase the line width and font size if necessary).</a:t>
            </a:r>
          </a:p>
          <a:p>
            <a:pPr lvl="1"/>
            <a:r>
              <a:rPr lang="en-US" dirty="0"/>
              <a:t>Pictures need to be properly referenced if they are not yours.</a:t>
            </a:r>
          </a:p>
          <a:p>
            <a:endParaRPr lang="en-US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DA9512A2-D55A-4D5E-8B64-7E65E98B2E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</p:spPr>
        <p:txBody>
          <a:bodyPr/>
          <a:lstStyle/>
          <a:p>
            <a:fld id="{87F8B100-9989-F34E-92F9-CB4946CF0D63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2026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3B0A9-497C-4CA6-86CA-262934B7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PowerPoint Features</a:t>
            </a:r>
          </a:p>
        </p:txBody>
      </p:sp>
    </p:spTree>
    <p:extLst>
      <p:ext uri="{BB962C8B-B14F-4D97-AF65-F5344CB8AC3E}">
        <p14:creationId xmlns:p14="http://schemas.microsoft.com/office/powerpoint/2010/main" val="3133114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6D942F2-145E-4956-9B33-82E1EC183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POWERPOINT FEATURES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A351C952-A543-48B4-AF68-11B985885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are three different slide ‘master’ layouts in this template.</a:t>
            </a:r>
          </a:p>
          <a:p>
            <a:pPr lvl="1"/>
            <a:r>
              <a:rPr lang="en-GB" dirty="0"/>
              <a:t>Right-click on the edge of the slide and select “Layout” to see the options.</a:t>
            </a:r>
          </a:p>
          <a:p>
            <a:r>
              <a:rPr lang="en-GB" dirty="0"/>
              <a:t>Your speaking notes can be added to the slides: select the “</a:t>
            </a:r>
            <a:r>
              <a:rPr lang="en-GB" dirty="0">
                <a:solidFill>
                  <a:srgbClr val="C00000"/>
                </a:solidFill>
              </a:rPr>
              <a:t>View</a:t>
            </a:r>
            <a:r>
              <a:rPr lang="en-GB" dirty="0"/>
              <a:t>” menu </a:t>
            </a:r>
            <a:br>
              <a:rPr lang="en-GB" dirty="0"/>
            </a:br>
            <a:r>
              <a:rPr lang="en-GB" dirty="0"/>
              <a:t>and enable the “</a:t>
            </a:r>
            <a:r>
              <a:rPr lang="en-GB" dirty="0">
                <a:solidFill>
                  <a:srgbClr val="0000FF"/>
                </a:solidFill>
              </a:rPr>
              <a:t>Notes</a:t>
            </a:r>
            <a:r>
              <a:rPr lang="en-GB" dirty="0"/>
              <a:t>” button.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FDAC2-4FD1-40F7-A47C-1934920DF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pPr/>
              <a:t>12</a:t>
            </a:fld>
            <a:endParaRPr lang="de-DE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25D721-E99A-4872-A59D-F602BC3CB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310" y="2496076"/>
            <a:ext cx="3372023" cy="1149409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8A65CBFE-376C-4DF4-A7E7-F1EFCC47B80B}"/>
              </a:ext>
            </a:extLst>
          </p:cNvPr>
          <p:cNvSpPr/>
          <p:nvPr/>
        </p:nvSpPr>
        <p:spPr>
          <a:xfrm>
            <a:off x="6552149" y="2371134"/>
            <a:ext cx="649539" cy="447741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4A5F882-5A6D-4234-9087-3EC862A1EC1D}"/>
              </a:ext>
            </a:extLst>
          </p:cNvPr>
          <p:cNvSpPr/>
          <p:nvPr/>
        </p:nvSpPr>
        <p:spPr>
          <a:xfrm>
            <a:off x="4684384" y="2627032"/>
            <a:ext cx="649539" cy="969655"/>
          </a:xfrm>
          <a:prstGeom prst="ellipse">
            <a:avLst/>
          </a:prstGeom>
          <a:noFill/>
          <a:ln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549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F65E41-F044-439B-B4F7-608C97630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Switch on slide numbering</a:t>
            </a:r>
            <a:br>
              <a:rPr lang="en-GB" dirty="0"/>
            </a:br>
            <a:r>
              <a:rPr lang="en-GB" dirty="0"/>
              <a:t>using the “Insert” menu,</a:t>
            </a:r>
            <a:br>
              <a:rPr lang="en-GB" dirty="0"/>
            </a:br>
            <a:r>
              <a:rPr lang="en-GB" dirty="0"/>
              <a:t>then “Header and Footer”</a:t>
            </a:r>
            <a:br>
              <a:rPr lang="en-GB" dirty="0"/>
            </a:br>
            <a:r>
              <a:rPr lang="en-GB" dirty="0"/>
              <a:t>button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FD8DDA-F1D3-488D-BFE7-22FD07E423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8923" y="727274"/>
            <a:ext cx="5569236" cy="386734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C6D942F2-145E-4956-9B33-82E1EC183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POWERPOINT FEATURES</a:t>
            </a:r>
            <a:r>
              <a:rPr lang="en-US" dirty="0"/>
              <a:t> (CONTINUED)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FDAC2-4FD1-40F7-A47C-1934920DF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769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3B0A9-497C-4CA6-86CA-262934B7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Rehearsing and Recording your Presentation</a:t>
            </a:r>
            <a:br>
              <a:rPr lang="en-GB" dirty="0"/>
            </a:br>
            <a:r>
              <a:rPr lang="en-GB" sz="1400" dirty="0"/>
              <a:t>(only applicable for interactive presentations)</a:t>
            </a:r>
          </a:p>
        </p:txBody>
      </p:sp>
    </p:spTree>
    <p:extLst>
      <p:ext uri="{BB962C8B-B14F-4D97-AF65-F5344CB8AC3E}">
        <p14:creationId xmlns:p14="http://schemas.microsoft.com/office/powerpoint/2010/main" val="1773719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4EFF7A-7708-4765-842B-165F9265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PREPARING YOUR VIDEO RECORDING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E32BE-7FC1-42C3-B324-3DC434EFB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Preparing a recorded presentation is very similar to presenting online, with a few important differences. Most presentation software packages include a recording facility which allows you to attach audio clips to your presentation, and to export the complete presentation as a video file (MP4, WAV, etc).</a:t>
            </a:r>
          </a:p>
          <a:p>
            <a:r>
              <a:rPr lang="en-GB" dirty="0"/>
              <a:t>Try to record your presentation in a single take, as if you were presenting live.</a:t>
            </a:r>
          </a:p>
          <a:p>
            <a:r>
              <a:rPr lang="en-GB" dirty="0"/>
              <a:t>Video presentations can be more time-efficient than live talks: we advise you to use speaking notes so that your presentation is smooth and effective.</a:t>
            </a:r>
          </a:p>
          <a:p>
            <a:r>
              <a:rPr lang="en-GB" dirty="0"/>
              <a:t>We would recommend using a headset to achieve the best audio quality.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257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4EFF7A-7708-4765-842B-165F9265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PREPARING YOUR VIDEO RECORDING (CONTINUED)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E32BE-7FC1-42C3-B324-3DC434EFB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recommend webcam of yourself for the opening slide only, if you wish.</a:t>
            </a:r>
          </a:p>
          <a:p>
            <a:endParaRPr lang="en-GB" dirty="0"/>
          </a:p>
          <a:p>
            <a:r>
              <a:rPr lang="en-GB" dirty="0"/>
              <a:t>Your video presentation will be shown live and will also available for viewing after the Congress, so you please observe the following quality measures:</a:t>
            </a:r>
          </a:p>
          <a:p>
            <a:pPr lvl="1"/>
            <a:r>
              <a:rPr lang="en-GB" dirty="0"/>
              <a:t>Avoid slides which contain only text.</a:t>
            </a:r>
          </a:p>
          <a:p>
            <a:pPr lvl="1"/>
            <a:r>
              <a:rPr lang="en-GB" dirty="0"/>
              <a:t>When planning images, graphics and embedded videos, remember that your presentations may be viewed at low resolution (e.g. 640 x 480) so avoid very small symbols, fine lines, etc.</a:t>
            </a:r>
          </a:p>
        </p:txBody>
      </p:sp>
    </p:spTree>
    <p:extLst>
      <p:ext uri="{BB962C8B-B14F-4D97-AF65-F5344CB8AC3E}">
        <p14:creationId xmlns:p14="http://schemas.microsoft.com/office/powerpoint/2010/main" val="3132560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9BEF378-6D56-4681-B425-5351E21D7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PREPARING YOUR VIDEO RECORDING (CONTINUED)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6524656-DEA4-4502-B163-28DF308A1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Playback your video presentation from start to finish before you upload.</a:t>
            </a:r>
          </a:p>
          <a:p>
            <a:pPr lvl="1"/>
            <a:r>
              <a:rPr lang="en-GB" dirty="0"/>
              <a:t>Your video will be reviewed by the local IT team before being uploaded to the Congress programme. You will be asked to re-record if quality is poor.</a:t>
            </a:r>
          </a:p>
          <a:p>
            <a:endParaRPr lang="en-GB" dirty="0"/>
          </a:p>
          <a:p>
            <a:r>
              <a:rPr lang="en-GB" dirty="0"/>
              <a:t>The expected file size for MP4 format is around 2.5 Mb per minute at a screen resolution of 1920 x 1080 pixels, 30 frames per second. If your file is significantly larger than this, you should adjust your recording settings. </a:t>
            </a:r>
          </a:p>
          <a:p>
            <a:pPr lvl="1"/>
            <a:r>
              <a:rPr lang="en-GB" dirty="0"/>
              <a:t>There is a file size limit of 300Mb in any case.</a:t>
            </a:r>
          </a:p>
          <a:p>
            <a:pPr lvl="1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0AECD-1137-4401-89D3-95CC001A1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139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9BEF378-6D56-4681-B425-5351E21D7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GUIDANCE FOR POWERPOINT USERS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6524656-DEA4-4502-B163-28DF308A1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Record a slide show with narration and slide timings (microsoft.com)</a:t>
            </a:r>
            <a:endParaRPr lang="en-US" dirty="0"/>
          </a:p>
          <a:p>
            <a:r>
              <a:rPr lang="en-GB" dirty="0"/>
              <a:t>Go to “Slide Show” menu, select “Record Slide Show”</a:t>
            </a:r>
          </a:p>
          <a:p>
            <a:pPr lvl="1"/>
            <a:r>
              <a:rPr lang="en-GB" dirty="0"/>
              <a:t>Check the settings before you start</a:t>
            </a:r>
          </a:p>
          <a:p>
            <a:pPr lvl="1"/>
            <a:r>
              <a:rPr lang="en-GB" dirty="0"/>
              <a:t>A good idea is to show the notes, which can be zoomed in.</a:t>
            </a:r>
          </a:p>
          <a:p>
            <a:pPr lvl="1"/>
            <a:r>
              <a:rPr lang="en-GB" dirty="0"/>
              <a:t>At the bottom, there is an opportunity to switch video on or off. </a:t>
            </a:r>
          </a:p>
          <a:p>
            <a:r>
              <a:rPr lang="en-GB" dirty="0"/>
              <a:t>Once you start, the recording will capture your voice and the timing of mouse clicks and therefore animations.</a:t>
            </a:r>
          </a:p>
          <a:p>
            <a:r>
              <a:rPr lang="en-GB" dirty="0"/>
              <a:t> You can pause, resume, stop, replay, delete and re-record.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0AECD-1137-4401-89D3-95CC001A1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386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EDEF3BB-35B1-058E-E749-C0B6E4FAAA20}"/>
              </a:ext>
            </a:extLst>
          </p:cNvPr>
          <p:cNvSpPr txBox="1"/>
          <p:nvPr/>
        </p:nvSpPr>
        <p:spPr>
          <a:xfrm>
            <a:off x="754380" y="853440"/>
            <a:ext cx="808426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a </a:t>
            </a:r>
            <a:r>
              <a:rPr lang="de-DE" dirty="0" err="1"/>
              <a:t>short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instead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video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also possible.</a:t>
            </a:r>
            <a:br>
              <a:rPr lang="de-DE" dirty="0"/>
            </a:b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limit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 also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10 </a:t>
            </a:r>
            <a:r>
              <a:rPr lang="de-DE" dirty="0" err="1"/>
              <a:t>minutes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The </a:t>
            </a:r>
            <a:r>
              <a:rPr lang="de-DE" dirty="0" err="1"/>
              <a:t>required</a:t>
            </a:r>
            <a:r>
              <a:rPr lang="de-DE" dirty="0"/>
              <a:t> </a:t>
            </a:r>
            <a:r>
              <a:rPr lang="de-DE" dirty="0" err="1"/>
              <a:t>file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 </a:t>
            </a:r>
            <a:r>
              <a:rPr lang="de-DE" dirty="0" err="1"/>
              <a:t>Powerpoint</a:t>
            </a:r>
            <a:r>
              <a:rPr lang="de-DE" dirty="0"/>
              <a:t> .</a:t>
            </a:r>
            <a:r>
              <a:rPr lang="de-DE" dirty="0" err="1"/>
              <a:t>ppt</a:t>
            </a:r>
            <a:r>
              <a:rPr lang="de-DE" dirty="0"/>
              <a:t> </a:t>
            </a:r>
            <a:r>
              <a:rPr lang="de-DE" dirty="0" err="1"/>
              <a:t>file</a:t>
            </a:r>
            <a:r>
              <a:rPr lang="de-DE" dirty="0"/>
              <a:t>.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 err="1"/>
              <a:t>There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possibility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upload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/</a:t>
            </a:r>
            <a:r>
              <a:rPr lang="de-DE" dirty="0" err="1"/>
              <a:t>video</a:t>
            </a:r>
            <a:r>
              <a:rPr lang="de-DE" dirty="0"/>
              <a:t> </a:t>
            </a:r>
            <a:r>
              <a:rPr lang="de-DE" dirty="0" err="1"/>
              <a:t>before</a:t>
            </a:r>
            <a:r>
              <a:rPr lang="de-DE" dirty="0"/>
              <a:t> </a:t>
            </a:r>
            <a:r>
              <a:rPr lang="de-DE" dirty="0" err="1"/>
              <a:t>the</a:t>
            </a:r>
            <a:br>
              <a:rPr lang="de-DE" dirty="0"/>
            </a:br>
            <a:r>
              <a:rPr lang="de-DE" dirty="0" err="1"/>
              <a:t>congress</a:t>
            </a:r>
            <a:r>
              <a:rPr lang="de-DE" dirty="0"/>
              <a:t>. </a:t>
            </a:r>
            <a:r>
              <a:rPr lang="de-DE" dirty="0" err="1"/>
              <a:t>You‘ll</a:t>
            </a:r>
            <a:r>
              <a:rPr lang="de-DE" dirty="0"/>
              <a:t> </a:t>
            </a:r>
            <a:r>
              <a:rPr lang="de-DE" dirty="0" err="1"/>
              <a:t>recieve</a:t>
            </a:r>
            <a:r>
              <a:rPr lang="de-DE" dirty="0"/>
              <a:t> an email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link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starts</a:t>
            </a:r>
            <a:r>
              <a:rPr lang="de-DE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662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3B0A9-497C-4CA6-86CA-262934B7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Content and Structure</a:t>
            </a:r>
          </a:p>
        </p:txBody>
      </p:sp>
    </p:spTree>
    <p:extLst>
      <p:ext uri="{BB962C8B-B14F-4D97-AF65-F5344CB8AC3E}">
        <p14:creationId xmlns:p14="http://schemas.microsoft.com/office/powerpoint/2010/main" val="140693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5600-C19C-4ACA-B870-536F289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YOUR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0D36-0236-499E-9F75-9B4FB7F9F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your presentation to encourage the audience to read your paper. You do not need to touch on every detail included in the paper.</a:t>
            </a:r>
          </a:p>
          <a:p>
            <a:r>
              <a:rPr lang="en-US" dirty="0"/>
              <a:t>Identify three key points you want the audience to take away. Make sure those points are clear and repeated throughout your presentation. </a:t>
            </a:r>
          </a:p>
          <a:p>
            <a:r>
              <a:rPr lang="en-US" dirty="0"/>
              <a:t>Keep your audience in mind. Provide enough context and background. Tell them why you studied this problem. Tailor your presentation to the nature of your audience – are they technical and already versed in the subject, or generalists new to your subject? 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39F95C6C-8DCE-4464-A8A0-C442940BEF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</p:spPr>
        <p:txBody>
          <a:bodyPr/>
          <a:lstStyle/>
          <a:p>
            <a:fld id="{87F8B100-9989-F34E-92F9-CB4946CF0D63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5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5600-C19C-4ACA-B870-536F289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YOUR PRESENTATION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0D36-0236-499E-9F75-9B4FB7F9F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08386"/>
            <a:ext cx="8472389" cy="3686237"/>
          </a:xfrm>
        </p:spPr>
        <p:txBody>
          <a:bodyPr/>
          <a:lstStyle/>
          <a:p>
            <a:r>
              <a:rPr lang="en-US" dirty="0"/>
              <a:t>Lay out your presentation to tell a logical story that walks the audience through the problem (the why), approach (the how), results, and conclusions. Your story needs to have a beginning, a middle, and an end. </a:t>
            </a:r>
          </a:p>
          <a:p>
            <a:r>
              <a:rPr lang="en-US" dirty="0"/>
              <a:t>Your slides support what you want to say. You are not there to serve your slides. </a:t>
            </a:r>
          </a:p>
          <a:p>
            <a:r>
              <a:rPr lang="en-US" dirty="0"/>
              <a:t>The audience will pay the most attention at the beginning and the end. Summarize main points at both the beginning and end. 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C43C0FC-4019-4CEC-B257-1BE3A91A23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</p:spPr>
        <p:txBody>
          <a:bodyPr/>
          <a:lstStyle/>
          <a:p>
            <a:fld id="{87F8B100-9989-F34E-92F9-CB4946CF0D6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2051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5600-C19C-4ACA-B870-536F289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YOUR PRESENTATION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0D36-0236-499E-9F75-9B4FB7F9F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08386"/>
            <a:ext cx="8472389" cy="3686237"/>
          </a:xfrm>
        </p:spPr>
        <p:txBody>
          <a:bodyPr>
            <a:normAutofit/>
          </a:bodyPr>
          <a:lstStyle/>
          <a:p>
            <a:r>
              <a:rPr lang="en-US" dirty="0"/>
              <a:t>Prepare your speaking notes at the same time as you prepare your slides.</a:t>
            </a:r>
          </a:p>
          <a:p>
            <a:r>
              <a:rPr lang="en-US" dirty="0"/>
              <a:t>Your ICAS presentation should last:</a:t>
            </a:r>
          </a:p>
          <a:p>
            <a:pPr marL="0" indent="0">
              <a:buNone/>
            </a:pPr>
            <a:r>
              <a:rPr lang="en-US" b="1" dirty="0"/>
              <a:t>As a guideline: </a:t>
            </a:r>
            <a:r>
              <a:rPr lang="en-US" dirty="0">
                <a:effectLst/>
              </a:rPr>
              <a:t>18 minutes speaking, 3 minutes Q&amp;A, 4 minutes changeover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For interactives: </a:t>
            </a:r>
            <a:r>
              <a:rPr lang="en-US" dirty="0"/>
              <a:t>the slots are ~10 minutes, so we suggest a 8 minute presentation followed by 2 minute live Q&amp;A.</a:t>
            </a:r>
          </a:p>
          <a:p>
            <a:pPr marL="0" indent="0">
              <a:buNone/>
            </a:pPr>
            <a:r>
              <a:rPr lang="en-US" dirty="0"/>
              <a:t>Please adjust for that. The exact length for an interactive presentation will be published on our website.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C43C0FC-4019-4CEC-B257-1BE3A91A23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</p:spPr>
        <p:txBody>
          <a:bodyPr/>
          <a:lstStyle/>
          <a:p>
            <a:fld id="{87F8B100-9989-F34E-92F9-CB4946CF0D63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2995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5600-C19C-4ACA-B870-536F289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YOUR PRESENTATION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0D36-0236-499E-9F75-9B4FB7F9F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08386"/>
            <a:ext cx="8472389" cy="3686237"/>
          </a:xfrm>
        </p:spPr>
        <p:txBody>
          <a:bodyPr>
            <a:normAutofit/>
          </a:bodyPr>
          <a:lstStyle/>
          <a:p>
            <a:r>
              <a:rPr lang="en-US" dirty="0"/>
              <a:t>You should allow 2 minutes of speaking time per technical slide.</a:t>
            </a:r>
          </a:p>
          <a:p>
            <a:pPr lvl="1"/>
            <a:r>
              <a:rPr lang="en-US" dirty="0"/>
              <a:t>That is about 250 spoken words (not many).</a:t>
            </a:r>
          </a:p>
          <a:p>
            <a:r>
              <a:rPr lang="en-US" dirty="0"/>
              <a:t>With your background and conclusions, that leaves time for </a:t>
            </a:r>
            <a:r>
              <a:rPr lang="en-US" b="1" dirty="0"/>
              <a:t>maybe 4-5 technical slides </a:t>
            </a:r>
            <a:r>
              <a:rPr lang="en-US" dirty="0"/>
              <a:t>for a standard presentation.</a:t>
            </a:r>
          </a:p>
          <a:p>
            <a:r>
              <a:rPr lang="en-US" dirty="0"/>
              <a:t>You can ‘hide’ some extra slides for the Q&amp;A after the end of your presentation.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C43C0FC-4019-4CEC-B257-1BE3A91A23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</p:spPr>
        <p:txBody>
          <a:bodyPr/>
          <a:lstStyle/>
          <a:p>
            <a:fld id="{87F8B100-9989-F34E-92F9-CB4946CF0D63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553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3B0A9-497C-4CA6-86CA-262934B7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Appearance</a:t>
            </a:r>
          </a:p>
        </p:txBody>
      </p:sp>
    </p:spTree>
    <p:extLst>
      <p:ext uri="{BB962C8B-B14F-4D97-AF65-F5344CB8AC3E}">
        <p14:creationId xmlns:p14="http://schemas.microsoft.com/office/powerpoint/2010/main" val="4111971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5600-C19C-4ACA-B870-536F289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0D36-0236-499E-9F75-9B4FB7F9F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slide template with a 16:9 aspect ratio.</a:t>
            </a:r>
          </a:p>
          <a:p>
            <a:r>
              <a:rPr lang="en-US" dirty="0"/>
              <a:t>Use at least 18-point font on your slides.</a:t>
            </a:r>
          </a:p>
          <a:p>
            <a:r>
              <a:rPr lang="en-US" dirty="0"/>
              <a:t>Avoid complicated slides with too many pictures and words with no logical flow. If necessary, break complex topics into multiple slides or use animation.</a:t>
            </a:r>
          </a:p>
          <a:p>
            <a:r>
              <a:rPr lang="en-US" dirty="0"/>
              <a:t>Build slides using animations.</a:t>
            </a:r>
          </a:p>
          <a:p>
            <a:r>
              <a:rPr lang="en-US" dirty="0"/>
              <a:t>Highlight key messages use take-away boxes.</a:t>
            </a:r>
          </a:p>
          <a:p>
            <a:endParaRPr lang="en-US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3A8492E5-6416-4C66-8671-CC6EBD2FF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6800" y="4857750"/>
            <a:ext cx="338297" cy="273844"/>
          </a:xfrm>
        </p:spPr>
        <p:txBody>
          <a:bodyPr/>
          <a:lstStyle/>
          <a:p>
            <a:fld id="{87F8B100-9989-F34E-92F9-CB4946CF0D63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7462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5600-C19C-4ACA-B870-536F289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SLIDES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0D36-0236-499E-9F75-9B4FB7F9F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use bullet points as a script for your presentation. The bullet points should be used to emphasize key points. </a:t>
            </a:r>
          </a:p>
          <a:p>
            <a:r>
              <a:rPr lang="en-US" dirty="0"/>
              <a:t>Do not use full sentences for your presentation. The audience will read your slides instead of listening to your words.</a:t>
            </a:r>
          </a:p>
          <a:p>
            <a:r>
              <a:rPr lang="en-US" dirty="0"/>
              <a:t>Avoid detailed equations and walking through theorems/proofs/lemmas. The audience will not be able to process the details during your talk! Use plain English to describe the outcomes and refer the interested reader to the paper for details.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495A802-17F0-4A34-BCB7-D3E6A51F3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8B100-9989-F34E-92F9-CB4946CF0D63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18564409"/>
      </p:ext>
    </p:extLst>
  </p:cSld>
  <p:clrMapOvr>
    <a:masterClrMapping/>
  </p:clrMapOvr>
</p:sld>
</file>

<file path=ppt/theme/theme1.xml><?xml version="1.0" encoding="utf-8"?>
<a:theme xmlns:a="http://schemas.openxmlformats.org/drawingml/2006/main" name="ICAS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o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AS Glob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2D5380FE2F4D930C6B565C2D1F91" ma:contentTypeVersion="11" ma:contentTypeDescription="Create a new document." ma:contentTypeScope="" ma:versionID="7bb4524a6491913e10d18d3264613d60">
  <xsd:schema xmlns:xsd="http://www.w3.org/2001/XMLSchema" xmlns:xs="http://www.w3.org/2001/XMLSchema" xmlns:p="http://schemas.microsoft.com/office/2006/metadata/properties" xmlns:ns2="f68cf9e0-88e1-4f3b-adb3-cd048a316fce" xmlns:ns3="45189c86-d200-4f8e-8ba3-644445031606" targetNamespace="http://schemas.microsoft.com/office/2006/metadata/properties" ma:root="true" ma:fieldsID="fe491e7097e791f756d1677c32534ef1" ns2:_="" ns3:_="">
    <xsd:import namespace="f68cf9e0-88e1-4f3b-adb3-cd048a316fce"/>
    <xsd:import namespace="45189c86-d200-4f8e-8ba3-64444503160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8cf9e0-88e1-4f3b-adb3-cd048a316fc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189c86-d200-4f8e-8ba3-6444450316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14BE1A-A2C4-4862-8AD0-8BDC37D6A979}">
  <ds:schemaRefs>
    <ds:schemaRef ds:uri="http://schemas.microsoft.com/office/2006/documentManagement/types"/>
    <ds:schemaRef ds:uri="f68cf9e0-88e1-4f3b-adb3-cd048a316f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45189c86-d200-4f8e-8ba3-644445031606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F3348E-F4F4-4BE8-8083-AA7D450E2F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61E29E-EE55-4BBB-A007-996871FAB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8cf9e0-88e1-4f3b-adb3-cd048a316fce"/>
    <ds:schemaRef ds:uri="45189c86-d200-4f8e-8ba3-6444450316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1216</Words>
  <Application>Microsoft Office PowerPoint</Application>
  <PresentationFormat>Bildschirmpräsentation (16:9)</PresentationFormat>
  <Paragraphs>88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Helvetica</vt:lpstr>
      <vt:lpstr>Open Sans</vt:lpstr>
      <vt:lpstr>ICAS Logo</vt:lpstr>
      <vt:lpstr>No Logo</vt:lpstr>
      <vt:lpstr>ICAS Globe</vt:lpstr>
      <vt:lpstr>[PAPER TITLE] ICAS PAPER 2026_[1234]</vt:lpstr>
      <vt:lpstr>Presentation Content and Structure</vt:lpstr>
      <vt:lpstr>DESIGNING YOUR PRESENTATION</vt:lpstr>
      <vt:lpstr>DESIGNING YOUR PRESENTATION (CONTINUED)</vt:lpstr>
      <vt:lpstr>DESIGNING YOUR PRESENTATION (CONTINUED)</vt:lpstr>
      <vt:lpstr>DESIGNING YOUR PRESENTATION (CONTINUED)</vt:lpstr>
      <vt:lpstr>Presentation Appearance</vt:lpstr>
      <vt:lpstr>MAKING YOUR SLIDES</vt:lpstr>
      <vt:lpstr>MAKING YOUR SLIDES (CONTINUED)</vt:lpstr>
      <vt:lpstr>MAKING YOUR SLIDES (CONTINUED)</vt:lpstr>
      <vt:lpstr>PowerPoint Features</vt:lpstr>
      <vt:lpstr>POWERPOINT FEATURES</vt:lpstr>
      <vt:lpstr>POWERPOINT FEATURES (CONTINUED)</vt:lpstr>
      <vt:lpstr>Rehearsing and Recording your Presentation (only applicable for interactive presentations)</vt:lpstr>
      <vt:lpstr>PREPARING YOUR VIDEO RECORDING</vt:lpstr>
      <vt:lpstr>PREPARING YOUR VIDEO RECORDING (CONTINUED)</vt:lpstr>
      <vt:lpstr>PREPARING YOUR VIDEO RECORDING (CONTINUED)</vt:lpstr>
      <vt:lpstr>GUIDANCE FOR POWERPOINT USERS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ICAS</dc:creator>
  <cp:lastModifiedBy>Bodo Heinrichs</cp:lastModifiedBy>
  <cp:revision>41</cp:revision>
  <cp:lastPrinted>2018-09-25T14:02:34Z</cp:lastPrinted>
  <dcterms:modified xsi:type="dcterms:W3CDTF">2026-04-15T11:18:06Z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0x01010068EB2D5380FE2F4D930C6B565C2D1F91</vt:lpwstr>
  </property>
  <property fmtid="{D5CDD505-2E9C-101B-9397-08002B2CF9AE}" pid="3" name="_AdHocReviewCycleID">
    <vt:i4>640318600</vt:i4>
  </property>
  <property fmtid="{D5CDD505-2E9C-101B-9397-08002B2CF9AE}" pid="4" name="_NewReviewCycle">
    <vt:lpwstr/>
  </property>
  <property fmtid="{D5CDD505-2E9C-101B-9397-08002B2CF9AE}" pid="5" name="_EmailSubject">
    <vt:lpwstr>ICAS matters</vt:lpwstr>
  </property>
  <property fmtid="{D5CDD505-2E9C-101B-9397-08002B2CF9AE}" pid="6" name="_AuthorEmailDisplayName">
    <vt:lpwstr>Chris Atkin (ENG - Staff)</vt:lpwstr>
  </property>
</Properties>
</file>